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Freeform 14"/>
              <p:cNvSpPr/>
              <p:nvPr/>
            </p:nvSpPr>
            <p:spPr>
              <a:xfrm>
                <a:off x="-4680" y="9360"/>
                <a:ext cx="360" cy="360"/>
              </a:xfrm>
              <a:custGeom>
                <a:avLst/>
                <a:gdLst/>
                <a:ahLst/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solidFill>
                  <a:srgbClr val="ffffff"/>
                </a:solidFill>
              </a:ln>
            </p:spPr>
          </p:sp>
          <p:sp>
            <p:nvSpPr>
              <p:cNvPr id="15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CustomShape 42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3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4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5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6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7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48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49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0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1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2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3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4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5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6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7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8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9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0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1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2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3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4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5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6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7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68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9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0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1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2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3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4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5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6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7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78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79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0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1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2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3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4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5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6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7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88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89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0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1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2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3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4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5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>
                    <a:alpha val="0"/>
                  </a:srgb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96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98" name="PlaceHolder 97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360D9E4-EEE9-44BB-8629-B3BC11C2B412}" type="datetime">
              <a:rPr b="0" lang="en-IN" sz="1050" spc="-1" strike="noStrike">
                <a:solidFill>
                  <a:srgbClr val="ffffff"/>
                </a:solidFill>
                <a:latin typeface="Tw Cen MT"/>
              </a:rPr>
              <a:t>12/09/19</a:t>
            </a:fld>
            <a:endParaRPr b="0" lang="en-IN" sz="1050" spc="-1" strike="noStrike">
              <a:latin typeface="Times New Roman"/>
            </a:endParaRPr>
          </a:p>
        </p:txBody>
      </p:sp>
      <p:sp>
        <p:nvSpPr>
          <p:cNvPr id="99" name="PlaceHolder 98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00" name="PlaceHolder 99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4274B88-0617-4296-A77D-31C7F8E656FC}" type="slidenum">
              <a:rPr b="0" lang="en-IN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IN" sz="1050" spc="-1" strike="noStrike">
              <a:latin typeface="Times New Roman"/>
            </a:endParaRPr>
          </a:p>
        </p:txBody>
      </p:sp>
      <p:sp>
        <p:nvSpPr>
          <p:cNvPr id="101" name="PlaceHolder 10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39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40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41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Freeform 14"/>
              <p:cNvSpPr/>
              <p:nvPr/>
            </p:nvSpPr>
            <p:spPr>
              <a:xfrm>
                <a:off x="-4680" y="9360"/>
                <a:ext cx="360" cy="360"/>
              </a:xfrm>
              <a:custGeom>
                <a:avLst/>
                <a:gdLst/>
                <a:ahLst/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solidFill>
                  <a:srgbClr val="ffffff"/>
                </a:solidFill>
              </a:ln>
            </p:spPr>
          </p:sp>
          <p:sp>
            <p:nvSpPr>
              <p:cNvPr id="153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>
                      <a:alpha val="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8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69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79" name="PlaceHolder 4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0" name="PlaceHolder 4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Edit Master text styles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1" name="PlaceHolder 43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16D2334-E178-4B8B-8BBE-3F8F016E0E57}" type="datetime">
              <a:rPr b="0" lang="en-IN" sz="1050" spc="-1" strike="noStrike">
                <a:solidFill>
                  <a:srgbClr val="ffffff"/>
                </a:solidFill>
                <a:latin typeface="Tw Cen MT"/>
              </a:rPr>
              <a:t>12/09/19</a:t>
            </a:fld>
            <a:endParaRPr b="0" lang="en-IN" sz="1050" spc="-1" strike="noStrike">
              <a:latin typeface="Times New Roman"/>
            </a:endParaRPr>
          </a:p>
        </p:txBody>
      </p:sp>
      <p:sp>
        <p:nvSpPr>
          <p:cNvPr id="182" name="PlaceHolder 44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83" name="PlaceHolder 45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9673C60-E732-4F5E-AFAD-A8189CE64B59}" type="slidenum">
              <a:rPr b="0" lang="en-IN" sz="1050" spc="-1" strike="noStrike">
                <a:solidFill>
                  <a:srgbClr val="ffffff"/>
                </a:solidFill>
                <a:latin typeface="Tw Cen MT"/>
              </a:rPr>
              <a:t>1</a:t>
            </a:fld>
            <a:endParaRPr b="0" lang="en-IN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    </a:t>
            </a: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Battle of </a:t>
            </a: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Neighborhoods</a:t>
            </a:r>
            <a:br/>
            <a:br/>
            <a:endParaRPr b="0" lang="en-US" sz="4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76320" y="3602160"/>
            <a:ext cx="879120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IN" sz="3600" spc="-1" strike="noStrike" cap="all">
                <a:solidFill>
                  <a:srgbClr val="82ffff"/>
                </a:solidFill>
                <a:latin typeface="Tw Cen MT"/>
              </a:rPr>
              <a:t>	</a:t>
            </a:r>
            <a:r>
              <a:rPr b="0" lang="en-IN" sz="3600" spc="-1" strike="noStrike" cap="all">
                <a:solidFill>
                  <a:srgbClr val="82ffff"/>
                </a:solidFill>
                <a:latin typeface="Tw Cen MT"/>
              </a:rPr>
              <a:t>	</a:t>
            </a:r>
            <a:r>
              <a:rPr b="0" lang="en-IN" sz="3600" spc="-1" strike="noStrike" cap="all">
                <a:solidFill>
                  <a:srgbClr val="82ffff"/>
                </a:solidFill>
                <a:latin typeface="Tw Cen MT"/>
              </a:rPr>
              <a:t>Two metros of India 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IN" sz="3600" spc="-1" strike="noStrike" cap="all">
                <a:solidFill>
                  <a:srgbClr val="82ffff"/>
                </a:solidFill>
                <a:latin typeface="Tw Cen MT"/>
              </a:rPr>
              <a:t>        </a:t>
            </a:r>
            <a:r>
              <a:rPr b="0" lang="en-IN" sz="3600" spc="-1" strike="noStrike" cap="all">
                <a:solidFill>
                  <a:srgbClr val="82ffff"/>
                </a:solidFill>
                <a:latin typeface="Tw Cen MT"/>
              </a:rPr>
              <a:t>DELHI  and MUMBAI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Categories of restaurant in less number and can be speciality for Mumbai-Delhi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1224000" y="1800000"/>
            <a:ext cx="10368000" cy="4896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34000"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 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1. </a:t>
            </a:r>
            <a:r>
              <a:rPr b="0" lang="en-US" sz="3600" spc="-1" strike="noStrike">
                <a:solidFill>
                  <a:srgbClr val="ffffff"/>
                </a:solidFill>
                <a:latin typeface="Tw Cen MT"/>
                <a:ea typeface="Microsoft YaHei"/>
              </a:rPr>
              <a:t>Portugese restaurants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3600" spc="-1" strike="noStrike">
                <a:solidFill>
                  <a:srgbClr val="ffffff"/>
                </a:solidFill>
                <a:latin typeface="Tw Cen MT"/>
                <a:ea typeface="Microsoft YaHei"/>
              </a:rPr>
              <a:t>2. </a:t>
            </a:r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American restaurants 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3. South American Restaurants</a:t>
            </a:r>
            <a:endParaRPr b="0" lang="en-US" sz="3600" spc="-1" strike="noStrike">
              <a:solidFill>
                <a:srgbClr val="ffffff"/>
              </a:solidFill>
              <a:latin typeface="Arial Black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4. Korean Restaurants</a:t>
            </a:r>
            <a:endParaRPr b="0" lang="en-US" sz="3600" spc="-1" strike="noStrike">
              <a:solidFill>
                <a:srgbClr val="ffffff"/>
              </a:solidFill>
              <a:latin typeface="Arial Black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5. Spanish Restaurants</a:t>
            </a:r>
            <a:endParaRPr b="0" lang="en-US" sz="3600" spc="-1" strike="noStrike">
              <a:solidFill>
                <a:srgbClr val="ffffff"/>
              </a:solidFill>
              <a:latin typeface="Arial Black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6. Scandinavian</a:t>
            </a:r>
            <a:endParaRPr b="0" lang="en-US" sz="3600" spc="-1" strike="noStrike">
              <a:solidFill>
                <a:srgbClr val="ffffff"/>
              </a:solidFill>
              <a:latin typeface="Arial Black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7. Modern European</a:t>
            </a:r>
            <a:endParaRPr b="0" lang="en-US" sz="3600" spc="-1" strike="noStrike">
              <a:solidFill>
                <a:srgbClr val="ffffff"/>
              </a:solidFill>
              <a:latin typeface="Arial Black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latin typeface="Tw Cen MT"/>
              </a:rPr>
              <a:t>8. Turkish</a:t>
            </a:r>
            <a:endParaRPr b="0" lang="en-US" sz="3600" spc="-1" strike="noStrike">
              <a:solidFill>
                <a:srgbClr val="ffffff"/>
              </a:solidFill>
              <a:latin typeface="Arial Black"/>
            </a:endParaRPr>
          </a:p>
          <a:p>
            <a:endParaRPr b="0" lang="en-US" sz="3600" spc="-1" strike="noStrike">
              <a:solidFill>
                <a:srgbClr val="ffffff"/>
              </a:solidFill>
              <a:latin typeface="Arial Black"/>
            </a:endParaRPr>
          </a:p>
          <a:p>
            <a:endParaRPr b="0" lang="en-US" sz="3600" spc="-1" strike="noStrike">
              <a:solidFill>
                <a:srgbClr val="ffffff"/>
              </a:solidFill>
              <a:latin typeface="Arial Black"/>
            </a:endParaRPr>
          </a:p>
          <a:p>
            <a:r>
              <a:rPr b="0" lang="en-US" sz="3600" spc="-1" strike="noStrike">
                <a:solidFill>
                  <a:srgbClr val="ffffff"/>
                </a:solidFill>
                <a:latin typeface="Arial Black"/>
              </a:rPr>
              <a:t> </a:t>
            </a:r>
            <a:endParaRPr b="0" lang="en-US" sz="3600" spc="-1" strike="noStrike">
              <a:solidFill>
                <a:srgbClr val="ffffff"/>
              </a:solidFill>
              <a:latin typeface="Arial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141560" y="1584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Restaurant categories- Mumbai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1512000" y="1584000"/>
            <a:ext cx="9216000" cy="450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  </a:t>
            </a:r>
            <a:r>
              <a:rPr b="0" lang="en-US" sz="2800" spc="-1" strike="noStrike" cap="all">
                <a:solidFill>
                  <a:srgbClr val="ffffff"/>
                </a:solidFill>
                <a:latin typeface="Tw Cen MT"/>
              </a:rPr>
              <a:t>Restaurant categories – New delhi</a:t>
            </a:r>
            <a:endParaRPr b="0" lang="en-US" sz="28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1872000" y="2096640"/>
            <a:ext cx="8928000" cy="398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 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speciality restaurants </a:t>
            </a:r>
            <a:br/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                 in New Delhi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1724040" y="1872000"/>
            <a:ext cx="8067960" cy="443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Speciality Restaurents Mumbai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1581120" y="1800000"/>
            <a:ext cx="8714880" cy="477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Categories of restaurant in less number and can be speciality for business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7000"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 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1.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Microsoft YaHei"/>
              </a:rPr>
              <a:t>Portugese restaurants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  <a:ea typeface="Microsoft YaHei"/>
              </a:rPr>
              <a:t>2.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American restaurants 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3. South American Restaurants</a:t>
            </a:r>
            <a:endParaRPr b="0" lang="en-US" sz="2400" spc="-1" strike="noStrike">
              <a:solidFill>
                <a:srgbClr val="ffffff"/>
              </a:solidFill>
              <a:latin typeface="Arial Black"/>
            </a:endParaRPr>
          </a:p>
          <a:p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4. Korean Restaurants</a:t>
            </a:r>
            <a:endParaRPr b="0" lang="en-US" sz="2400" spc="-1" strike="noStrike">
              <a:solidFill>
                <a:srgbClr val="ffffff"/>
              </a:solidFill>
              <a:latin typeface="Arial Black"/>
            </a:endParaRPr>
          </a:p>
          <a:p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5. Spanish Restaurants</a:t>
            </a:r>
            <a:endParaRPr b="0" lang="en-US" sz="2400" spc="-1" strike="noStrike">
              <a:solidFill>
                <a:srgbClr val="ffffff"/>
              </a:solidFill>
              <a:latin typeface="Arial Black"/>
            </a:endParaRPr>
          </a:p>
          <a:p>
            <a:r>
              <a:rPr b="0" lang="en-US" sz="2400" spc="-1" strike="noStrike">
                <a:solidFill>
                  <a:srgbClr val="ffffff"/>
                </a:solidFill>
                <a:latin typeface="Arial Black"/>
              </a:rPr>
              <a:t> </a:t>
            </a:r>
            <a:endParaRPr b="0" lang="en-US" sz="2400" spc="-1" strike="noStrike">
              <a:solidFill>
                <a:srgbClr val="ffffff"/>
              </a:solidFill>
              <a:latin typeface="Arial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 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RECOmmendation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1224000" y="2016000"/>
            <a:ext cx="9662040" cy="349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IN" sz="2200" spc="-1" strike="noStrike">
                <a:solidFill>
                  <a:srgbClr val="fff5ce"/>
                </a:solidFill>
                <a:latin typeface="Times New Roman"/>
              </a:rPr>
              <a:t>The existing speciality restaurants are concentrated in Nariman point, beach area and Bandra area.</a:t>
            </a:r>
            <a:endParaRPr b="0" lang="en-IN" sz="2200" spc="-1" strike="noStrike">
              <a:solidFill>
                <a:srgbClr val="fff5ce"/>
              </a:solidFill>
              <a:latin typeface="Times New Roman"/>
            </a:endParaRPr>
          </a:p>
          <a:p>
            <a:endParaRPr b="0" lang="en-IN" sz="2200" spc="-1" strike="noStrike">
              <a:solidFill>
                <a:srgbClr val="fff5ce"/>
              </a:solidFill>
              <a:latin typeface="Times New Roman"/>
            </a:endParaRPr>
          </a:p>
          <a:p>
            <a:r>
              <a:rPr b="0" lang="en-IN" sz="2200" spc="-1" strike="noStrike">
                <a:solidFill>
                  <a:srgbClr val="fff5ce"/>
                </a:solidFill>
                <a:latin typeface="Times New Roman"/>
              </a:rPr>
              <a:t>In New Delhi, the speciality restaurants are mainly in Paharganj and Cannaught Place areas.</a:t>
            </a:r>
            <a:endParaRPr b="0" lang="en-IN" sz="2200" spc="-1" strike="noStrike">
              <a:solidFill>
                <a:srgbClr val="fff5ce"/>
              </a:solidFill>
              <a:latin typeface="Times New Roman"/>
            </a:endParaRPr>
          </a:p>
          <a:p>
            <a:endParaRPr b="0" lang="en-IN" sz="2200" spc="-1" strike="noStrike">
              <a:solidFill>
                <a:srgbClr val="fff5ce"/>
              </a:solidFill>
              <a:latin typeface="Times New Roman"/>
            </a:endParaRPr>
          </a:p>
          <a:p>
            <a:endParaRPr b="0" lang="en-IN" sz="2200" spc="-1" strike="noStrike">
              <a:solidFill>
                <a:srgbClr val="fff5ce"/>
              </a:solidFill>
              <a:latin typeface="Times New Roman"/>
            </a:endParaRPr>
          </a:p>
          <a:p>
            <a:r>
              <a:rPr b="0" lang="en-IN" sz="2200" spc="-1" strike="noStrike">
                <a:solidFill>
                  <a:srgbClr val="fff5ce"/>
                </a:solidFill>
                <a:latin typeface="Times New Roman"/>
              </a:rPr>
              <a:t>It is recommended that the new speciality restaurant is opened in the same area. List of such restaurants is in previous slide.</a:t>
            </a:r>
            <a:endParaRPr b="0" lang="en-IN" sz="2200" spc="-1" strike="noStrike">
              <a:solidFill>
                <a:srgbClr val="fff5ce"/>
              </a:solidFill>
              <a:latin typeface="Times New Roman"/>
            </a:endParaRPr>
          </a:p>
          <a:p>
            <a:endParaRPr b="0" lang="en-IN" sz="2200" spc="-1" strike="noStrike">
              <a:solidFill>
                <a:srgbClr val="fff5ce"/>
              </a:solidFill>
              <a:latin typeface="Times New Roman"/>
            </a:endParaRPr>
          </a:p>
          <a:p>
            <a:endParaRPr b="0" lang="en-IN" sz="2200" spc="-1" strike="noStrike">
              <a:solidFill>
                <a:srgbClr val="fff5ce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130400" y="270684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     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Thank you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Objective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Identifying and understanding the business opportunities in two metro cities in India to find locations for Speciality restaurants 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Python packages and Dependencies:</a:t>
            </a:r>
            <a:br/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0000"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Pandas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-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Library for Data Analysis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NumPy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–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Library to handle data in a vectorized manner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JSON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–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Library to handle JSON files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Geopy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–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To retrieve Location Data 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Requests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–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Library to handle http requests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Matplotlib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–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Python Plotting Module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Sklearn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–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Python machine learning Library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Folium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–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Map rendering Library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MUMBAI – folium map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2736000" y="2115360"/>
            <a:ext cx="7444440" cy="407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         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Folium map NEW DELHI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2448000" y="2064240"/>
            <a:ext cx="8001720" cy="427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1141560" y="618480"/>
            <a:ext cx="10450440" cy="283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Most popular 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Businesses 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in Mumbai</a:t>
            </a:r>
            <a:endParaRPr b="0" lang="en-US" sz="32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5832000" y="432000"/>
            <a:ext cx="4392000" cy="583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1141560" y="618480"/>
            <a:ext cx="10450440" cy="283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Most popular 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Businesses 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in New Delhi</a:t>
            </a:r>
            <a:endParaRPr b="0" lang="en-US" sz="32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832000" y="504000"/>
            <a:ext cx="4320000" cy="583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141560" y="618480"/>
            <a:ext cx="10450440" cy="283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br/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Venue categories 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with less outlets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in Delhi</a:t>
            </a:r>
            <a:endParaRPr b="0" lang="en-US" sz="32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6336000" y="720000"/>
            <a:ext cx="3960000" cy="511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1141560" y="618480"/>
            <a:ext cx="10450440" cy="283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br/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Venue Categories 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with less outlets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in Mumbai</a:t>
            </a:r>
            <a:endParaRPr b="0" lang="en-US" sz="32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6696000" y="360000"/>
            <a:ext cx="3960000" cy="565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68</TotalTime>
  <Application>LibreOffice/6.3.0.4$Windows_X86_64 LibreOffice_project/057fc023c990d676a43019934386b85b21a9ee99</Application>
  <Words>128</Words>
  <Paragraphs>44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2018-08-30T01:59:51Z</dcterms:created>
  <dc:creator>Microsoft Office User</dc:creator>
  <dc:description/>
  <dc:language>en-IN</dc:language>
  <cp:lastModifiedBy/>
  <dcterms:modified xsi:type="dcterms:W3CDTF">2019-09-12T13:30:01Z</dcterms:modified>
  <cp:revision>8</cp:revision>
  <dc:subject/>
  <dc:title> Battle of Neighborhoods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16.0013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